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9" r:id="rId2"/>
    <p:sldId id="432" r:id="rId3"/>
    <p:sldId id="433" r:id="rId4"/>
    <p:sldId id="434" r:id="rId5"/>
    <p:sldId id="435" r:id="rId6"/>
    <p:sldId id="436" r:id="rId7"/>
    <p:sldId id="440" r:id="rId8"/>
    <p:sldId id="437" r:id="rId9"/>
    <p:sldId id="441" r:id="rId10"/>
    <p:sldId id="442" r:id="rId11"/>
    <p:sldId id="443" r:id="rId12"/>
    <p:sldId id="439" r:id="rId13"/>
    <p:sldId id="343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20"/>
  </p:normalViewPr>
  <p:slideViewPr>
    <p:cSldViewPr snapToGrid="0">
      <p:cViewPr varScale="1">
        <p:scale>
          <a:sx n="142" d="100"/>
          <a:sy n="142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50409-BC90-6945-AF80-5665921DA5C4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C8086-3B89-8942-A555-7C9C99DB402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596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8086-3B89-8942-A555-7C9C99DB402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335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8086-3B89-8942-A555-7C9C99DB402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634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D065-BAF8-4D29-2B65-FF71A688B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D61095-9E27-905F-313B-9169A0E4A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2AF43-BC15-60BD-979D-1BD6A3466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383D-F97D-86C3-D644-3EBE0AD2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91C20-CA33-1A56-F872-5C7EA90E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9221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DBB32-803E-DC1B-2496-3FB11557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77C69-21E6-8CE7-6F03-432ED398F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68225-6886-0C7E-C1AB-A049ACCB2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87D15E-4D84-670D-1DC5-DD66BA1D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E5FD3-4D37-60B5-D992-1F291156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062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E49EF1-2064-F48D-293D-617E4150A1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3C60A-3A0D-7EBD-8B2E-B1B61E27E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475C45-DA75-43F2-A2EC-05C4B938E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4A1BF-53CC-5D4E-BB71-C92C41BD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5BF70-48F5-D116-4A74-60E97EB0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0093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9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9050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C9E34-CB40-9200-3A8E-AF81BC6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19D95-CD1B-0BF1-1B32-F3D3C0219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DA64C-2AA4-4AE6-1D74-9B8C5F23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2FA91-C1AB-96AF-B66F-71C61318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4CDB6F-B397-7286-95C9-1B885F66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795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087AE-5A26-D5F1-4ACE-3B222711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631E8-6B8E-809F-97BD-DB604BFB8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7646F-9B2E-BF0D-A6EC-4D48898E4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6D00F-A1AC-FFE7-B161-0969A479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6E793-6096-059A-BF85-C14133EA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118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22266-6C4C-C000-FBD2-B491D7B5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D8E82-6715-C6F4-C757-92F7BD087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D422B-BF83-79C1-D03C-2BCCF9B6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18DD54-5C98-70F0-6CC0-5DCB40D19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1F64A6-1DD8-8550-6B8C-5BA0E53E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2BF859-B645-5D94-EC43-806768EB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557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FD190-406F-22DC-9EA9-C9C16C7F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F8BE3-C487-AAEF-253A-16726728D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8DFDA-BCF6-96B2-7F92-6A2C4A6D0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5203DB-0823-7705-9336-D16EE80BF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7022F6-8AF3-FC8A-35C5-359FDA024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071B9A-E95F-6879-2693-E068D380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821DFE-F1F9-9B10-E938-E1C33B3F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EBE54E-0503-2CA5-FFCD-5A14E0A6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969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194D2-FD17-1D6F-A918-C4F72BE2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06263B-7220-826B-07F9-F83111F2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B50AA1-926F-14AE-6CD3-410CD041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03E94E-09CA-DD20-F722-512578D6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36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714E2B-23EA-7857-9D23-0670CF8B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8B5A1C-4084-8782-AE9F-F1940C09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B6395-4A9D-EDE1-9D76-6DEFC05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465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A2316-3CA1-B96D-2A50-C90085A7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471B7-FACB-7BB0-8E94-F3C466EB4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7D9A35-4117-BAA2-7B0F-EB705232C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3FDF1B-5C10-B248-679F-8AF9F6C4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99B890-0C9A-17B7-BFD7-C2A2703E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48194-F265-B4E5-1825-EF60B1EC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936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92DFB-B43E-9B0B-73B4-2DC5DBB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A75C46-8F3F-E1D2-E298-0A3FF60AB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81AEFB-E652-830A-5F9E-B5AD76650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29AE2-3C57-66AE-1E1F-326772D2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780F7-43FE-3B52-697E-79738D7F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6215BF-6052-B8A1-8ED4-C79C891A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86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CDBF56-8334-811E-A2D4-D3438297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E4D28E-CBF8-588E-E228-2C51F3520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F2A7E-59B2-533C-0906-51AE739B7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EFAD4-8C62-E445-B278-AA6DF8F8A83D}" type="datetimeFigureOut">
              <a:rPr kumimoji="1" lang="ko-Kore-KR" altLang="en-US" smtClean="0"/>
              <a:t>2023. 9. 10.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0AC9FB-CD3F-4457-BC21-AAC8537E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485B4-106E-879E-C50F-AA1ACDA6A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9E815-8350-EA4E-9A6C-EC092718244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007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727650"/>
            <a:ext cx="12192000" cy="2387600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Quantum Implementation of SHA3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25503-0B4D-914A-8611-3A7478C4F07B}"/>
              </a:ext>
            </a:extLst>
          </p:cNvPr>
          <p:cNvSpPr txBox="1"/>
          <p:nvPr/>
        </p:nvSpPr>
        <p:spPr>
          <a:xfrm>
            <a:off x="5522767" y="4176213"/>
            <a:ext cx="114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/>
              <a:t> </a:t>
            </a:r>
            <a:endParaRPr kumimoji="1" lang="en-US" altLang="ko-KR" sz="2500" b="1" dirty="0"/>
          </a:p>
          <a:p>
            <a:pPr algn="ctr"/>
            <a:endParaRPr kumimoji="1" lang="en-US" altLang="ko-KR" sz="1000" b="1" dirty="0"/>
          </a:p>
          <a:p>
            <a:pPr algn="ctr"/>
            <a:r>
              <a:rPr kumimoji="1" lang="ko-Kore-KR" altLang="en-US" sz="2500" b="1" dirty="0"/>
              <a:t>장경배</a:t>
            </a:r>
            <a:endParaRPr kumimoji="1" lang="en-US" altLang="ko-Kore-KR" sz="2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C6C3B-7390-C668-5358-5879F567EDA2}"/>
              </a:ext>
            </a:extLst>
          </p:cNvPr>
          <p:cNvSpPr txBox="1"/>
          <p:nvPr/>
        </p:nvSpPr>
        <p:spPr>
          <a:xfrm>
            <a:off x="4536141" y="4176213"/>
            <a:ext cx="3415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https://youtu.be/vXGus6a-h8E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406C9052-B2C4-5769-1F09-11E8128FEB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b="1" dirty="0"/>
                  <a:t>Chi</a:t>
                </a:r>
                <a:r>
                  <a:rPr kumimoji="1" lang="ko-KR" altLang="en-US" sz="3600" b="1" dirty="0"/>
                  <a:t> </a:t>
                </a:r>
                <a:r>
                  <a:rPr kumimoji="1" lang="en-US" altLang="ko-KR" sz="36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ko-KR" sz="3600" dirty="0"/>
                  <a:t>)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406C9052-B2C4-5769-1F09-11E8128FE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  <a:blipFill>
                <a:blip r:embed="rId2"/>
                <a:stretch>
                  <a:fillRect l="-1674" t="-819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C35E11-AAA1-FE19-8ADB-EE00D7CDB218}"/>
              </a:ext>
            </a:extLst>
          </p:cNvPr>
          <p:cNvSpPr txBox="1"/>
          <p:nvPr/>
        </p:nvSpPr>
        <p:spPr>
          <a:xfrm>
            <a:off x="411920" y="1274564"/>
            <a:ext cx="97813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WISA’22 </a:t>
            </a:r>
            <a:r>
              <a:rPr kumimoji="1" lang="ko-KR" altLang="en-US" sz="2400" b="1" dirty="0" err="1"/>
              <a:t>카라추바</a:t>
            </a:r>
            <a:r>
              <a:rPr kumimoji="1" lang="ko-KR" altLang="en-US" sz="2400" b="1" dirty="0"/>
              <a:t> 곱셈 기법과 유사하게 구현</a:t>
            </a:r>
            <a:endParaRPr kumimoji="1" lang="en-US" altLang="ko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모든 값들을 사전에 준비하고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한 번에 병렬 연산</a:t>
            </a:r>
            <a:r>
              <a:rPr kumimoji="1" lang="en-US" altLang="ko-KR" sz="2400" b="1" dirty="0"/>
              <a:t> </a:t>
            </a:r>
            <a:r>
              <a:rPr kumimoji="1" lang="en-US" altLang="ko-KR" sz="2400" b="1" dirty="0">
                <a:sym typeface="Wingdings" pitchFamily="2" charset="2"/>
              </a:rPr>
              <a:t></a:t>
            </a:r>
            <a:r>
              <a:rPr kumimoji="1" lang="en-US" altLang="ko-KR" sz="2400" b="1" dirty="0"/>
              <a:t> Toffoli depth: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lvl="1"/>
            <a:endParaRPr kumimoji="1" lang="en-US" altLang="ko-Kore-KR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72866F-F8A5-29F1-D0CD-7DC71C9A2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42" y="2168783"/>
            <a:ext cx="9217316" cy="28919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15FF0A-2628-B917-858C-D5A49331E267}"/>
              </a:ext>
            </a:extLst>
          </p:cNvPr>
          <p:cNvSpPr/>
          <p:nvPr/>
        </p:nvSpPr>
        <p:spPr>
          <a:xfrm>
            <a:off x="6096000" y="2691232"/>
            <a:ext cx="1261241" cy="2217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955CEC-47B4-9C91-0A6B-42BAC40BBB59}"/>
              </a:ext>
            </a:extLst>
          </p:cNvPr>
          <p:cNvSpPr/>
          <p:nvPr/>
        </p:nvSpPr>
        <p:spPr>
          <a:xfrm>
            <a:off x="8676290" y="2701742"/>
            <a:ext cx="1261241" cy="2217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F88EB-8C87-E389-EA5C-3826F7DF437A}"/>
              </a:ext>
            </a:extLst>
          </p:cNvPr>
          <p:cNvSpPr txBox="1"/>
          <p:nvPr/>
        </p:nvSpPr>
        <p:spPr>
          <a:xfrm>
            <a:off x="6399222" y="5019264"/>
            <a:ext cx="65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Copy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00B7A-E5EE-3F73-C911-C2A6AFBAEF66}"/>
              </a:ext>
            </a:extLst>
          </p:cNvPr>
          <p:cNvSpPr txBox="1"/>
          <p:nvPr/>
        </p:nvSpPr>
        <p:spPr>
          <a:xfrm>
            <a:off x="8979512" y="5018806"/>
            <a:ext cx="65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Copy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0E734-460D-D2E9-377D-B22D283F37C4}"/>
              </a:ext>
            </a:extLst>
          </p:cNvPr>
          <p:cNvSpPr txBox="1"/>
          <p:nvPr/>
        </p:nvSpPr>
        <p:spPr>
          <a:xfrm>
            <a:off x="6267294" y="5792729"/>
            <a:ext cx="93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</a:rPr>
              <a:t>Reverse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8390-0523-0D51-3A59-37A75AE04E45}"/>
              </a:ext>
            </a:extLst>
          </p:cNvPr>
          <p:cNvSpPr txBox="1"/>
          <p:nvPr/>
        </p:nvSpPr>
        <p:spPr>
          <a:xfrm>
            <a:off x="4039471" y="6117667"/>
            <a:ext cx="97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Garbage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1D002B-288E-DAF0-4A8E-D2936730E9F4}"/>
              </a:ext>
            </a:extLst>
          </p:cNvPr>
          <p:cNvSpPr txBox="1"/>
          <p:nvPr/>
        </p:nvSpPr>
        <p:spPr>
          <a:xfrm>
            <a:off x="3131034" y="5409158"/>
            <a:ext cx="7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Toffoli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C730-D5CF-89BE-DB17-B296A1478D66}"/>
              </a:ext>
            </a:extLst>
          </p:cNvPr>
          <p:cNvSpPr txBox="1"/>
          <p:nvPr/>
        </p:nvSpPr>
        <p:spPr>
          <a:xfrm>
            <a:off x="3802116" y="5398505"/>
            <a:ext cx="71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  ( Control 1                          Control 2                                   Result)      </a:t>
            </a:r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CE1A8-67F4-28F2-E55D-2EF64DF676D6}"/>
              </a:ext>
            </a:extLst>
          </p:cNvPr>
          <p:cNvSpPr txBox="1"/>
          <p:nvPr/>
        </p:nvSpPr>
        <p:spPr>
          <a:xfrm>
            <a:off x="6583264" y="6154080"/>
            <a:ext cx="101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 (reuse)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2365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B412CC-FB9C-FD4C-6768-EE9ED2C2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53" y="1755811"/>
            <a:ext cx="9404604" cy="37938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D17748-025E-AF99-C702-946D449A3EDB}"/>
              </a:ext>
            </a:extLst>
          </p:cNvPr>
          <p:cNvSpPr/>
          <p:nvPr/>
        </p:nvSpPr>
        <p:spPr>
          <a:xfrm>
            <a:off x="1014246" y="1755811"/>
            <a:ext cx="5407574" cy="13552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F519D-6BBF-A1C6-0BD2-358F843E885E}"/>
              </a:ext>
            </a:extLst>
          </p:cNvPr>
          <p:cNvSpPr txBox="1"/>
          <p:nvPr/>
        </p:nvSpPr>
        <p:spPr>
          <a:xfrm>
            <a:off x="6491217" y="229081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큐비트 할당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1E987-9904-FD15-B9DD-CF9541A236B8}"/>
              </a:ext>
            </a:extLst>
          </p:cNvPr>
          <p:cNvSpPr txBox="1"/>
          <p:nvPr/>
        </p:nvSpPr>
        <p:spPr>
          <a:xfrm>
            <a:off x="4210287" y="3284041"/>
            <a:ext cx="66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Copy</a:t>
            </a:r>
            <a:endParaRPr kumimoji="1" lang="ko-Kore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0267A-391E-CF86-AF96-B2322A4A6294}"/>
              </a:ext>
            </a:extLst>
          </p:cNvPr>
          <p:cNvSpPr/>
          <p:nvPr/>
        </p:nvSpPr>
        <p:spPr>
          <a:xfrm>
            <a:off x="1014246" y="3862694"/>
            <a:ext cx="9243850" cy="887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98228-031D-05BB-60EC-9B9AF0F0B606}"/>
              </a:ext>
            </a:extLst>
          </p:cNvPr>
          <p:cNvSpPr txBox="1"/>
          <p:nvPr/>
        </p:nvSpPr>
        <p:spPr>
          <a:xfrm>
            <a:off x="10377887" y="410099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병렬 연산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190A4-D536-39CE-7383-68928E61A544}"/>
              </a:ext>
            </a:extLst>
          </p:cNvPr>
          <p:cNvSpPr txBox="1"/>
          <p:nvPr/>
        </p:nvSpPr>
        <p:spPr>
          <a:xfrm>
            <a:off x="4215428" y="4848613"/>
            <a:ext cx="93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Reverse</a:t>
            </a:r>
            <a:endParaRPr kumimoji="1" lang="ko-Kore-KR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제목 1">
                <a:extLst>
                  <a:ext uri="{FF2B5EF4-FFF2-40B4-BE49-F238E27FC236}">
                    <a16:creationId xmlns:a16="http://schemas.microsoft.com/office/drawing/2014/main" id="{41388EB8-6CDE-517E-BE7A-5D92D5D47A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b="1" dirty="0"/>
                  <a:t>Chi</a:t>
                </a:r>
                <a:r>
                  <a:rPr kumimoji="1" lang="ko-KR" altLang="en-US" sz="3600" b="1" dirty="0"/>
                  <a:t> </a:t>
                </a:r>
                <a:r>
                  <a:rPr kumimoji="1" lang="en-US" altLang="ko-KR" sz="36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ko-KR" sz="3600" dirty="0"/>
                  <a:t>)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16" name="제목 1">
                <a:extLst>
                  <a:ext uri="{FF2B5EF4-FFF2-40B4-BE49-F238E27FC236}">
                    <a16:creationId xmlns:a16="http://schemas.microsoft.com/office/drawing/2014/main" id="{41388EB8-6CDE-517E-BE7A-5D92D5D47A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  <a:blipFill>
                <a:blip r:embed="rId4"/>
                <a:stretch>
                  <a:fillRect l="-1674" t="-819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1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D4A94F-1DA1-DA11-6A9C-A8853251887D}"/>
              </a:ext>
            </a:extLst>
          </p:cNvPr>
          <p:cNvSpPr txBox="1"/>
          <p:nvPr/>
        </p:nvSpPr>
        <p:spPr>
          <a:xfrm>
            <a:off x="411920" y="1274564"/>
            <a:ext cx="64988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Round </a:t>
            </a:r>
            <a:r>
              <a:rPr kumimoji="1" lang="ko-KR" altLang="en-US" sz="2400" b="1" dirty="0"/>
              <a:t>상수 </a:t>
            </a:r>
            <a:r>
              <a:rPr kumimoji="1" lang="en-US" altLang="ko-KR" sz="2400" b="1" dirty="0"/>
              <a:t>XOR </a:t>
            </a:r>
            <a:r>
              <a:rPr kumimoji="1" lang="ko-KR" altLang="en-US" sz="2400" b="1" dirty="0"/>
              <a:t>연산</a:t>
            </a:r>
            <a:endParaRPr kumimoji="1" lang="en-US" altLang="ko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/>
                </a:solidFill>
              </a:rPr>
              <a:t>Classical-Quantum 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구현</a:t>
            </a:r>
            <a:r>
              <a:rPr kumimoji="1" lang="ko-KR" altLang="en-US" sz="2400" dirty="0"/>
              <a:t>으로 분류됨</a:t>
            </a: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X </a:t>
            </a:r>
            <a:r>
              <a:rPr kumimoji="1" lang="ko-KR" altLang="en-US" sz="2400" dirty="0"/>
              <a:t>게이트만이 사용되며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간단히 구현 가능</a:t>
            </a:r>
            <a:endParaRPr kumimoji="1" lang="en-US" altLang="ko-KR" sz="2400" dirty="0"/>
          </a:p>
          <a:p>
            <a:pPr lvl="1"/>
            <a:endParaRPr kumimoji="1" lang="en-US" altLang="ko-Kore-KR" sz="2400" dirty="0"/>
          </a:p>
          <a:p>
            <a:pPr lvl="1"/>
            <a:endParaRPr kumimoji="1" lang="en-US" altLang="ko-Kore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결과</a:t>
            </a:r>
            <a:endParaRPr kumimoji="1" lang="en-US" altLang="ko-Kore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b="1" dirty="0"/>
                  <a:t>Iota</a:t>
                </a:r>
                <a:r>
                  <a:rPr kumimoji="1" lang="ko-KR" altLang="en-US" sz="3600" dirty="0"/>
                  <a:t> </a:t>
                </a:r>
                <a:r>
                  <a:rPr kumimoji="1" lang="en-US" altLang="ko-KR" sz="36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𝜄</m:t>
                    </m:r>
                  </m:oMath>
                </a14:m>
                <a:r>
                  <a:rPr kumimoji="1" lang="en-US" altLang="ko-KR" sz="3600" dirty="0"/>
                  <a:t>)</a:t>
                </a:r>
                <a:r>
                  <a:rPr kumimoji="1" lang="en-US" altLang="ko-KR" dirty="0"/>
                  <a:t> &amp; </a:t>
                </a:r>
                <a:r>
                  <a:rPr kumimoji="1" lang="en-US" altLang="ko-KR" b="1" dirty="0"/>
                  <a:t>Performance</a:t>
                </a:r>
                <a:endParaRPr kumimoji="1" lang="ko-Kore-KR" altLang="en-US" b="1" dirty="0"/>
              </a:p>
            </p:txBody>
          </p:sp>
        </mc:Choice>
        <mc:Fallback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  <a:blipFill>
                <a:blip r:embed="rId2"/>
                <a:stretch>
                  <a:fillRect l="-1674" t="-819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2D421A1-0C14-AA57-D99C-68508FEED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853338"/>
              </p:ext>
            </p:extLst>
          </p:nvPr>
        </p:nvGraphicFramePr>
        <p:xfrm>
          <a:off x="478868" y="3764676"/>
          <a:ext cx="11301212" cy="1537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8466">
                  <a:extLst>
                    <a:ext uri="{9D8B030D-6E8A-4147-A177-3AD203B41FA5}">
                      <a16:colId xmlns:a16="http://schemas.microsoft.com/office/drawing/2014/main" val="4155497221"/>
                    </a:ext>
                  </a:extLst>
                </a:gridCol>
                <a:gridCol w="1432806">
                  <a:extLst>
                    <a:ext uri="{9D8B030D-6E8A-4147-A177-3AD203B41FA5}">
                      <a16:colId xmlns:a16="http://schemas.microsoft.com/office/drawing/2014/main" val="2638702582"/>
                    </a:ext>
                  </a:extLst>
                </a:gridCol>
                <a:gridCol w="1620983">
                  <a:extLst>
                    <a:ext uri="{9D8B030D-6E8A-4147-A177-3AD203B41FA5}">
                      <a16:colId xmlns:a16="http://schemas.microsoft.com/office/drawing/2014/main" val="1035755998"/>
                    </a:ext>
                  </a:extLst>
                </a:gridCol>
                <a:gridCol w="1301885">
                  <a:extLst>
                    <a:ext uri="{9D8B030D-6E8A-4147-A177-3AD203B41FA5}">
                      <a16:colId xmlns:a16="http://schemas.microsoft.com/office/drawing/2014/main" val="1225664742"/>
                    </a:ext>
                  </a:extLst>
                </a:gridCol>
                <a:gridCol w="1883536">
                  <a:extLst>
                    <a:ext uri="{9D8B030D-6E8A-4147-A177-3AD203B41FA5}">
                      <a16:colId xmlns:a16="http://schemas.microsoft.com/office/drawing/2014/main" val="2227614986"/>
                    </a:ext>
                  </a:extLst>
                </a:gridCol>
                <a:gridCol w="1883536">
                  <a:extLst>
                    <a:ext uri="{9D8B030D-6E8A-4147-A177-3AD203B41FA5}">
                      <a16:colId xmlns:a16="http://schemas.microsoft.com/office/drawing/2014/main" val="2888329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SHA3 (Keccak)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Qubits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Clifford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T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Toffoli depth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Full depth</a:t>
                      </a:r>
                      <a:endParaRPr lang="ko-Kore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02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[1]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3,200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33,438,805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/>
                        <a:t>591,360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264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10,128</a:t>
                      </a:r>
                      <a:endParaRPr lang="ko-Kore-KR" alt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10598"/>
                  </a:ext>
                </a:extLst>
              </a:tr>
              <a:tr h="4249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55,360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975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448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268,800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184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,860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[Ours]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9,280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614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486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268,800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79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42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33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B444-56B0-E54A-9EE4-D970340A84B7}"/>
              </a:ext>
            </a:extLst>
          </p:cNvPr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AE7D-0366-1D4E-8071-FE2C82B4FBE4}"/>
              </a:ext>
            </a:extLst>
          </p:cNvPr>
          <p:cNvSpPr txBox="1"/>
          <p:nvPr/>
        </p:nvSpPr>
        <p:spPr>
          <a:xfrm>
            <a:off x="4005693" y="4544804"/>
            <a:ext cx="42377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0" dirty="0"/>
              <a:t>Thank you!</a:t>
            </a:r>
            <a:endParaRPr kumimoji="1" lang="ko-Kore-KR" altLang="en-US" sz="7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61EE1A-AB17-E914-773A-20961B80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54" y="1605600"/>
            <a:ext cx="1955690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b="1" dirty="0"/>
              <a:t>NIST Post-quantum Security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D7948-3832-1FDC-A4DE-44939B2344C9}"/>
              </a:ext>
            </a:extLst>
          </p:cNvPr>
          <p:cNvSpPr txBox="1"/>
          <p:nvPr/>
        </p:nvSpPr>
        <p:spPr>
          <a:xfrm>
            <a:off x="222094" y="1223324"/>
            <a:ext cx="1172816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NIST</a:t>
            </a:r>
            <a:r>
              <a:rPr kumimoji="1" lang="ko-KR" altLang="en-US" sz="2400" dirty="0"/>
              <a:t>는 </a:t>
            </a:r>
            <a:r>
              <a:rPr kumimoji="1" lang="en-US" altLang="ko-KR" sz="2400" dirty="0"/>
              <a:t>AES, SHA3</a:t>
            </a:r>
            <a:r>
              <a:rPr kumimoji="1" lang="ko-KR" altLang="en-US" sz="2400" dirty="0"/>
              <a:t>에 대한 양자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키 복구 공격 </a:t>
            </a:r>
            <a:r>
              <a:rPr kumimoji="1" lang="en-US" altLang="ko-KR" sz="2400" dirty="0"/>
              <a:t>(i.e., Grover’ search) </a:t>
            </a:r>
            <a:r>
              <a:rPr kumimoji="1" lang="ko-KR" altLang="en-US" sz="2400" dirty="0"/>
              <a:t>의 복잡도에 따라 양자 후 보안 강도를 정의하고 있음 </a:t>
            </a:r>
            <a:endParaRPr kumimoji="1" lang="en-US" altLang="ko-KR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ym typeface="Wingdings" pitchFamily="2" charset="2"/>
              </a:rPr>
              <a:t>AES: Grassl et al.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2016</a:t>
            </a:r>
            <a:r>
              <a:rPr kumimoji="1" lang="ko-KR" altLang="en-US" sz="2400" dirty="0">
                <a:sym typeface="Wingdings" pitchFamily="2" charset="2"/>
              </a:rPr>
              <a:t>년도 연구를 인용</a:t>
            </a:r>
            <a:r>
              <a:rPr kumimoji="1" lang="en-US" altLang="ko-KR" sz="2400" dirty="0">
                <a:sym typeface="Wingdings" pitchFamily="2" charset="2"/>
              </a:rPr>
              <a:t>  </a:t>
            </a:r>
            <a:r>
              <a:rPr kumimoji="1" lang="en-US" altLang="ko-KR" sz="2400" dirty="0" err="1">
                <a:sym typeface="Wingdings" pitchFamily="2" charset="2"/>
              </a:rPr>
              <a:t>Jaques</a:t>
            </a:r>
            <a:r>
              <a:rPr kumimoji="1" lang="en-US" altLang="ko-KR" sz="2400" dirty="0">
                <a:sym typeface="Wingdings" pitchFamily="2" charset="2"/>
              </a:rPr>
              <a:t> et al.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2020</a:t>
            </a:r>
            <a:r>
              <a:rPr kumimoji="1" lang="ko-KR" altLang="en-US" sz="2400" dirty="0">
                <a:sym typeface="Wingdings" pitchFamily="2" charset="2"/>
              </a:rPr>
              <a:t>년도 연구를 인용</a:t>
            </a:r>
            <a:endParaRPr kumimoji="1" lang="en-US" altLang="ko-KR" sz="2400" dirty="0">
              <a:sym typeface="Wingdings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srgbClr val="C00000"/>
                </a:solidFill>
                <a:sym typeface="Wingdings" pitchFamily="2" charset="2"/>
              </a:rPr>
              <a:t>SHA3: </a:t>
            </a:r>
            <a:r>
              <a:rPr kumimoji="1" lang="ko-KR" altLang="en-US" sz="2400" b="1" dirty="0">
                <a:solidFill>
                  <a:srgbClr val="C00000"/>
                </a:solidFill>
                <a:sym typeface="Wingdings" pitchFamily="2" charset="2"/>
              </a:rPr>
              <a:t>아직 없음</a:t>
            </a:r>
            <a:endParaRPr kumimoji="1" lang="en-US" altLang="ko-KR" sz="2400" b="1" dirty="0">
              <a:solidFill>
                <a:srgbClr val="C00000"/>
              </a:solidFill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15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670D90-E5A1-B788-442D-EE4693B2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533" y="3277231"/>
            <a:ext cx="7772400" cy="18688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4E3DFD-A2D7-B0B4-ECC5-2DF91D9D7D37}"/>
              </a:ext>
            </a:extLst>
          </p:cNvPr>
          <p:cNvSpPr/>
          <p:nvPr/>
        </p:nvSpPr>
        <p:spPr>
          <a:xfrm>
            <a:off x="2238703" y="3610406"/>
            <a:ext cx="1502980" cy="2732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13FE01-6F66-A04B-EB1F-E773EC878F95}"/>
              </a:ext>
            </a:extLst>
          </p:cNvPr>
          <p:cNvSpPr/>
          <p:nvPr/>
        </p:nvSpPr>
        <p:spPr>
          <a:xfrm>
            <a:off x="2238703" y="4196841"/>
            <a:ext cx="1502980" cy="2732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33B167-0F0E-03CA-97B1-218C390015EB}"/>
              </a:ext>
            </a:extLst>
          </p:cNvPr>
          <p:cNvSpPr/>
          <p:nvPr/>
        </p:nvSpPr>
        <p:spPr>
          <a:xfrm>
            <a:off x="2238703" y="4779085"/>
            <a:ext cx="1502980" cy="2732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359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74EB8EF-9FA7-123E-DB1C-5B8941B8D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879235"/>
              </p:ext>
            </p:extLst>
          </p:nvPr>
        </p:nvGraphicFramePr>
        <p:xfrm>
          <a:off x="478868" y="2256398"/>
          <a:ext cx="11301212" cy="1537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8466">
                  <a:extLst>
                    <a:ext uri="{9D8B030D-6E8A-4147-A177-3AD203B41FA5}">
                      <a16:colId xmlns:a16="http://schemas.microsoft.com/office/drawing/2014/main" val="4155497221"/>
                    </a:ext>
                  </a:extLst>
                </a:gridCol>
                <a:gridCol w="1432806">
                  <a:extLst>
                    <a:ext uri="{9D8B030D-6E8A-4147-A177-3AD203B41FA5}">
                      <a16:colId xmlns:a16="http://schemas.microsoft.com/office/drawing/2014/main" val="2638702582"/>
                    </a:ext>
                  </a:extLst>
                </a:gridCol>
                <a:gridCol w="1620983">
                  <a:extLst>
                    <a:ext uri="{9D8B030D-6E8A-4147-A177-3AD203B41FA5}">
                      <a16:colId xmlns:a16="http://schemas.microsoft.com/office/drawing/2014/main" val="1035755998"/>
                    </a:ext>
                  </a:extLst>
                </a:gridCol>
                <a:gridCol w="1301885">
                  <a:extLst>
                    <a:ext uri="{9D8B030D-6E8A-4147-A177-3AD203B41FA5}">
                      <a16:colId xmlns:a16="http://schemas.microsoft.com/office/drawing/2014/main" val="1225664742"/>
                    </a:ext>
                  </a:extLst>
                </a:gridCol>
                <a:gridCol w="1883536">
                  <a:extLst>
                    <a:ext uri="{9D8B030D-6E8A-4147-A177-3AD203B41FA5}">
                      <a16:colId xmlns:a16="http://schemas.microsoft.com/office/drawing/2014/main" val="2227614986"/>
                    </a:ext>
                  </a:extLst>
                </a:gridCol>
                <a:gridCol w="1883536">
                  <a:extLst>
                    <a:ext uri="{9D8B030D-6E8A-4147-A177-3AD203B41FA5}">
                      <a16:colId xmlns:a16="http://schemas.microsoft.com/office/drawing/2014/main" val="2888329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SHA3 (Keccak)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Qubits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Clifford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T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Toffoli depth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Full depth</a:t>
                      </a:r>
                      <a:endParaRPr lang="ko-Kore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02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[1]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3,200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33,438,805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/>
                        <a:t>591,360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264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10,128</a:t>
                      </a:r>
                      <a:endParaRPr lang="ko-Kore-KR" alt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10598"/>
                  </a:ext>
                </a:extLst>
              </a:tr>
              <a:tr h="4249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55,360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975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448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268,800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184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,860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[Ours]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9,280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614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486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268,800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79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4297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019F42-3C4B-DBA6-08D2-682DE03909AA}"/>
              </a:ext>
            </a:extLst>
          </p:cNvPr>
          <p:cNvSpPr txBox="1"/>
          <p:nvPr/>
        </p:nvSpPr>
        <p:spPr>
          <a:xfrm>
            <a:off x="133895" y="6360500"/>
            <a:ext cx="11349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/>
              <a:t>[1] </a:t>
            </a:r>
            <a:r>
              <a:rPr lang="ko-Kore-KR" altLang="en-US" sz="1000" dirty="0"/>
              <a:t>M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Amy, O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D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Matteo, V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Gheorghiu, M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Mosca, A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Parent</a:t>
            </a:r>
            <a:r>
              <a:rPr lang="en-US" altLang="ko-Kore-KR" sz="1000" dirty="0"/>
              <a:t>,</a:t>
            </a:r>
            <a:r>
              <a:rPr lang="ko-Kore-KR" altLang="en-US" sz="1000" dirty="0"/>
              <a:t> J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Schanck</a:t>
            </a:r>
            <a:r>
              <a:rPr lang="en-US" altLang="ko-Kore-KR" sz="1000" dirty="0"/>
              <a:t>, “Estimating the Cost of Generic Quantum Pre-image Attacks on SHA-2 and SHA-3”, </a:t>
            </a:r>
            <a:r>
              <a:rPr lang="en-US" altLang="ko-Kore-KR" sz="1000" i="1" dirty="0"/>
              <a:t>SAC 2016</a:t>
            </a:r>
            <a:r>
              <a:rPr lang="en-US" altLang="ko-Kore-KR" sz="1000" dirty="0"/>
              <a:t>, 2016.</a:t>
            </a:r>
          </a:p>
          <a:p>
            <a:r>
              <a:rPr lang="en-US" altLang="ko-Kore-KR" sz="1000" dirty="0"/>
              <a:t>[2] G. Song, K. Jang, H. </a:t>
            </a:r>
            <a:r>
              <a:rPr lang="en-US" altLang="ko-Kore-KR" sz="1000" dirty="0" err="1"/>
              <a:t>Seo</a:t>
            </a:r>
            <a:r>
              <a:rPr lang="en-US" altLang="ko-Kore-KR" sz="1000" dirty="0"/>
              <a:t>, “Improved Low-Depth SHA3 Quantum Circuit for Fault-Tolerant Quantum Computers”, </a:t>
            </a:r>
            <a:r>
              <a:rPr lang="en-US" altLang="ko-Kore-KR" sz="1000" i="1" dirty="0"/>
              <a:t>Applied Sciences,</a:t>
            </a:r>
            <a:r>
              <a:rPr lang="en-US" altLang="ko-Kore-KR" sz="1000" dirty="0"/>
              <a:t> 2023.</a:t>
            </a:r>
            <a:endParaRPr lang="ko-Kore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4A94F-1DA1-DA11-6A9C-A8853251887D}"/>
              </a:ext>
            </a:extLst>
          </p:cNvPr>
          <p:cNvSpPr txBox="1"/>
          <p:nvPr/>
        </p:nvSpPr>
        <p:spPr>
          <a:xfrm>
            <a:off x="133895" y="1104611"/>
            <a:ext cx="7105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SHA3 (Keccak)</a:t>
            </a:r>
            <a:r>
              <a:rPr kumimoji="1" lang="en-US" altLang="ko-KR" sz="2200" b="1" dirty="0"/>
              <a:t> </a:t>
            </a:r>
            <a:r>
              <a:rPr kumimoji="1" lang="ko-Kore-KR" altLang="en-US" sz="2200" b="1" dirty="0"/>
              <a:t>해시 함수 양자 회로 구현</a:t>
            </a:r>
            <a:r>
              <a:rPr kumimoji="1" lang="en-US" altLang="ko-Kore-KR" sz="2200" b="1" dirty="0"/>
              <a:t>,</a:t>
            </a:r>
            <a:r>
              <a:rPr kumimoji="1" lang="ko-Kore-KR" altLang="en-US" sz="2200" b="1" dirty="0"/>
              <a:t> </a:t>
            </a:r>
            <a:r>
              <a:rPr kumimoji="1" lang="en-US" altLang="ko-Kore-KR" sz="2200" b="1" dirty="0">
                <a:solidFill>
                  <a:schemeClr val="accent1"/>
                </a:solidFill>
              </a:rPr>
              <a:t>Depth </a:t>
            </a:r>
            <a:r>
              <a:rPr kumimoji="1" lang="ko-Kore-KR" altLang="en-US" sz="2200" b="1" dirty="0">
                <a:solidFill>
                  <a:schemeClr val="accent1"/>
                </a:solidFill>
              </a:rPr>
              <a:t>최적화</a:t>
            </a:r>
            <a:endParaRPr kumimoji="1" lang="en-US" altLang="ko-Kore-KR" sz="2200" b="1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PQC</a:t>
            </a:r>
            <a:r>
              <a:rPr kumimoji="1" lang="ko-KR" altLang="en-US" sz="2200" b="1" dirty="0"/>
              <a:t>의 </a:t>
            </a:r>
            <a:r>
              <a:rPr kumimoji="1" lang="en-US" altLang="ko-KR" sz="2200" b="1" dirty="0"/>
              <a:t>Encapsulation, Decapsulation</a:t>
            </a:r>
            <a:r>
              <a:rPr kumimoji="1" lang="ko-KR" altLang="en-US" sz="2200" b="1" dirty="0"/>
              <a:t>에서도 사용됨</a:t>
            </a:r>
            <a:endParaRPr kumimoji="1" lang="en-US" altLang="ko-Kore-KR" sz="22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F7E4A00-6226-3BCA-593C-63EBBE8A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" altLang="ko-Kore-KR" b="1" dirty="0"/>
              <a:t>SHA3 Quantum Implementation</a:t>
            </a:r>
            <a:endParaRPr kumimoji="1" lang="ko-Kore-KR" altLang="en-US" b="1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99D7DE82-639A-1442-EA07-2C6B4C44D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080488"/>
              </p:ext>
            </p:extLst>
          </p:nvPr>
        </p:nvGraphicFramePr>
        <p:xfrm>
          <a:off x="478868" y="4478725"/>
          <a:ext cx="1130121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8466">
                  <a:extLst>
                    <a:ext uri="{9D8B030D-6E8A-4147-A177-3AD203B41FA5}">
                      <a16:colId xmlns:a16="http://schemas.microsoft.com/office/drawing/2014/main" val="4155497221"/>
                    </a:ext>
                  </a:extLst>
                </a:gridCol>
                <a:gridCol w="1432806">
                  <a:extLst>
                    <a:ext uri="{9D8B030D-6E8A-4147-A177-3AD203B41FA5}">
                      <a16:colId xmlns:a16="http://schemas.microsoft.com/office/drawing/2014/main" val="2638702582"/>
                    </a:ext>
                  </a:extLst>
                </a:gridCol>
                <a:gridCol w="1620983">
                  <a:extLst>
                    <a:ext uri="{9D8B030D-6E8A-4147-A177-3AD203B41FA5}">
                      <a16:colId xmlns:a16="http://schemas.microsoft.com/office/drawing/2014/main" val="1035755998"/>
                    </a:ext>
                  </a:extLst>
                </a:gridCol>
                <a:gridCol w="1301885">
                  <a:extLst>
                    <a:ext uri="{9D8B030D-6E8A-4147-A177-3AD203B41FA5}">
                      <a16:colId xmlns:a16="http://schemas.microsoft.com/office/drawing/2014/main" val="1225664742"/>
                    </a:ext>
                  </a:extLst>
                </a:gridCol>
                <a:gridCol w="1883536">
                  <a:extLst>
                    <a:ext uri="{9D8B030D-6E8A-4147-A177-3AD203B41FA5}">
                      <a16:colId xmlns:a16="http://schemas.microsoft.com/office/drawing/2014/main" val="2227614986"/>
                    </a:ext>
                  </a:extLst>
                </a:gridCol>
                <a:gridCol w="1883536">
                  <a:extLst>
                    <a:ext uri="{9D8B030D-6E8A-4147-A177-3AD203B41FA5}">
                      <a16:colId xmlns:a16="http://schemas.microsoft.com/office/drawing/2014/main" val="2888329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AES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Qubits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Clifford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T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Toffoli depth</a:t>
                      </a:r>
                      <a:endParaRPr lang="ko-Kore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Full depth</a:t>
                      </a:r>
                      <a:endParaRPr lang="ko-Kore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02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AES-128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7,520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181,088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/>
                        <a:t>85,680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40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/>
                        <a:t>799</a:t>
                      </a:r>
                      <a:endParaRPr lang="ko-Kore-KR" alt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10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88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7D1C5B-53AD-3C79-33FA-143FE9B8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119" y="1274564"/>
            <a:ext cx="3892526" cy="38711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4A94F-1DA1-DA11-6A9C-A8853251887D}"/>
                  </a:ext>
                </a:extLst>
              </p:cNvPr>
              <p:cNvSpPr txBox="1"/>
              <p:nvPr/>
            </p:nvSpPr>
            <p:spPr>
              <a:xfrm>
                <a:off x="522777" y="1274564"/>
                <a:ext cx="2906693" cy="2369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800" b="1" dirty="0">
                    <a:solidFill>
                      <a:schemeClr val="accent1"/>
                    </a:solidFill>
                  </a:rPr>
                  <a:t>Round</a:t>
                </a:r>
                <a:r>
                  <a:rPr kumimoji="1" lang="ko-KR" alt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ko-KR" sz="2800" b="1" dirty="0">
                    <a:solidFill>
                      <a:schemeClr val="accent1"/>
                    </a:solidFill>
                  </a:rPr>
                  <a:t>function</a:t>
                </a:r>
                <a:r>
                  <a:rPr kumimoji="1" lang="ko-KR" altLang="en-US" sz="2800" b="1" dirty="0">
                    <a:solidFill>
                      <a:schemeClr val="accent1"/>
                    </a:solidFill>
                  </a:rPr>
                  <a:t> </a:t>
                </a:r>
                <a:endParaRPr kumimoji="1" lang="en-US" altLang="ko-KR" sz="2800" b="1" dirty="0">
                  <a:solidFill>
                    <a:schemeClr val="accent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Theta</a:t>
                </a:r>
                <a:r>
                  <a:rPr kumimoji="1" lang="ko-KR" altLang="en-US" sz="2400" b="1" dirty="0"/>
                  <a:t> </a:t>
                </a:r>
                <a:r>
                  <a:rPr kumimoji="1" lang="en-US" altLang="ko-KR" sz="24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en-US" altLang="ko-KR" sz="2400" b="1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Rho</a:t>
                </a:r>
                <a:r>
                  <a:rPr kumimoji="1" lang="ko-KR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kumimoji="1"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kumimoji="1"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Pi</a:t>
                </a:r>
                <a:r>
                  <a:rPr kumimoji="1" lang="ko-KR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kumimoji="1"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kumimoji="1"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kumimoji="1" lang="en-US" altLang="ko-Kore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>
                    <a:solidFill>
                      <a:schemeClr val="tx1"/>
                    </a:solidFill>
                  </a:rPr>
                  <a:t>Chi</a:t>
                </a:r>
                <a:r>
                  <a:rPr kumimoji="1" lang="ko-KR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ko-KR" sz="24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kumimoji="1" lang="en-US" altLang="ko-KR" sz="2400" b="1" dirty="0">
                    <a:solidFill>
                      <a:schemeClr val="tx1"/>
                    </a:solidFill>
                  </a:rPr>
                  <a:t>)</a:t>
                </a:r>
                <a:endParaRPr kumimoji="1" lang="en-US" altLang="ko-Kore-KR" sz="2400" b="1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Iota</a:t>
                </a:r>
                <a:r>
                  <a:rPr kumimoji="1" lang="ko-KR" altLang="en-US" sz="2400" b="1" dirty="0"/>
                  <a:t> </a:t>
                </a:r>
                <a:r>
                  <a:rPr kumimoji="1" lang="en-US" altLang="ko-KR" sz="24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𝜾</m:t>
                    </m:r>
                  </m:oMath>
                </a14:m>
                <a:r>
                  <a:rPr kumimoji="1" lang="en-US" altLang="ko-KR" sz="2400" b="1" dirty="0"/>
                  <a:t>)</a:t>
                </a:r>
                <a:r>
                  <a:rPr kumimoji="1" lang="en-US" altLang="ko-Kore-KR" sz="2400" b="1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4A94F-1DA1-DA11-6A9C-A88532518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7" y="1274564"/>
                <a:ext cx="2906693" cy="2369880"/>
              </a:xfrm>
              <a:prstGeom prst="rect">
                <a:avLst/>
              </a:prstGeom>
              <a:blipFill>
                <a:blip r:embed="rId3"/>
                <a:stretch>
                  <a:fillRect l="-3913" t="-2660" r="-435" b="-42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8F7E4A00-6226-3BCA-593C-63EBBE8A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" altLang="ko-Kore-KR" b="1" dirty="0"/>
              <a:t>SHA3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235B8-13A4-CB04-0238-DA16693B62C1}"/>
              </a:ext>
            </a:extLst>
          </p:cNvPr>
          <p:cNvSpPr txBox="1"/>
          <p:nvPr/>
        </p:nvSpPr>
        <p:spPr>
          <a:xfrm>
            <a:off x="5885791" y="4351283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(1600-bit)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36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500368-7A2D-0204-1EA4-B68F1D0A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77" y="2779547"/>
            <a:ext cx="3446570" cy="3519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4A94F-1DA1-DA11-6A9C-A8853251887D}"/>
              </a:ext>
            </a:extLst>
          </p:cNvPr>
          <p:cNvSpPr txBox="1"/>
          <p:nvPr/>
        </p:nvSpPr>
        <p:spPr>
          <a:xfrm>
            <a:off x="411920" y="1274564"/>
            <a:ext cx="7029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y</a:t>
            </a:r>
            <a:r>
              <a:rPr kumimoji="1" lang="ko-KR" altLang="en-US" sz="2400" b="1" dirty="0"/>
              <a:t>축의 두 </a:t>
            </a:r>
            <a:r>
              <a:rPr kumimoji="1" lang="en-US" altLang="ko-KR" sz="2400" b="1" dirty="0"/>
              <a:t>column</a:t>
            </a:r>
            <a:r>
              <a:rPr kumimoji="1" lang="ko-KR" altLang="en-US" sz="2400" b="1" dirty="0"/>
              <a:t>들의 비트 합을 모든 </a:t>
            </a:r>
            <a:r>
              <a:rPr kumimoji="1" lang="en-US" altLang="ko-KR" sz="2400" b="1" dirty="0"/>
              <a:t>x, y, z</a:t>
            </a:r>
            <a:r>
              <a:rPr kumimoji="1" lang="ko-KR" altLang="en-US" sz="2400" b="1" dirty="0"/>
              <a:t>에 </a:t>
            </a:r>
            <a:r>
              <a:rPr kumimoji="1" lang="en-US" altLang="ko-KR" sz="2400" b="1" dirty="0"/>
              <a:t>XOR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ore-KR" sz="3600" b="1" dirty="0"/>
                  <a:t>Theta</a:t>
                </a:r>
                <a:r>
                  <a:rPr kumimoji="1" lang="ko-KR" altLang="en-US" sz="3600" b="1" dirty="0"/>
                  <a:t> </a:t>
                </a:r>
                <a:r>
                  <a:rPr kumimoji="1" lang="en-US" altLang="ko-KR" sz="36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3600" b="1" dirty="0"/>
                  <a:t>)</a:t>
                </a:r>
                <a:endParaRPr kumimoji="1" lang="ko-Kore-KR" altLang="en-US" b="1" dirty="0"/>
              </a:p>
            </p:txBody>
          </p:sp>
        </mc:Choice>
        <mc:Fallback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  <a:blipFill>
                <a:blip r:embed="rId3"/>
                <a:stretch>
                  <a:fillRect l="-1674" t="-819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C8DF702-FAD8-97FD-F9C3-6F7B570F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07" y="3921968"/>
            <a:ext cx="3075423" cy="21363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28B789-FA20-5540-F595-F2CAABDC7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77" y="1736229"/>
            <a:ext cx="7065818" cy="8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500368-7A2D-0204-1EA4-B68F1D0A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" y="1022460"/>
            <a:ext cx="3058623" cy="31231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ore-KR" sz="3600" b="1" dirty="0"/>
                  <a:t>Theta</a:t>
                </a:r>
                <a:r>
                  <a:rPr kumimoji="1" lang="ko-KR" altLang="en-US" sz="3600" b="1" dirty="0"/>
                  <a:t> </a:t>
                </a:r>
                <a:r>
                  <a:rPr kumimoji="1" lang="en-US" altLang="ko-KR" sz="36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3600" b="1" dirty="0"/>
                  <a:t>)</a:t>
                </a:r>
                <a:endParaRPr kumimoji="1" lang="ko-Kore-KR" altLang="en-US" b="1" dirty="0"/>
              </a:p>
            </p:txBody>
          </p:sp>
        </mc:Choice>
        <mc:Fallback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  <a:blipFill>
                <a:blip r:embed="rId4"/>
                <a:stretch>
                  <a:fillRect l="-1674" t="-819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C8DF702-FAD8-97FD-F9C3-6F7B570FA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673" y="2249727"/>
            <a:ext cx="2729253" cy="189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7175D-0E41-29B3-9CAC-3D793C12ABFF}"/>
              </a:ext>
            </a:extLst>
          </p:cNvPr>
          <p:cNvSpPr txBox="1"/>
          <p:nvPr/>
        </p:nvSpPr>
        <p:spPr>
          <a:xfrm>
            <a:off x="3938858" y="251758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64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E5A4E-CCF8-BA96-E362-A29323C352B9}"/>
              </a:ext>
            </a:extLst>
          </p:cNvPr>
          <p:cNvSpPr txBox="1"/>
          <p:nvPr/>
        </p:nvSpPr>
        <p:spPr>
          <a:xfrm>
            <a:off x="4545648" y="335315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49BAEA-E297-1270-CD77-6C2F8A09E1BB}"/>
              </a:ext>
            </a:extLst>
          </p:cNvPr>
          <p:cNvCxnSpPr>
            <a:cxnSpLocks/>
          </p:cNvCxnSpPr>
          <p:nvPr/>
        </p:nvCxnSpPr>
        <p:spPr>
          <a:xfrm flipH="1">
            <a:off x="2152102" y="3248054"/>
            <a:ext cx="1841559" cy="5777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359823-3940-A716-644D-9414D13975F5}"/>
              </a:ext>
            </a:extLst>
          </p:cNvPr>
          <p:cNvCxnSpPr>
            <a:cxnSpLocks/>
          </p:cNvCxnSpPr>
          <p:nvPr/>
        </p:nvCxnSpPr>
        <p:spPr>
          <a:xfrm flipH="1">
            <a:off x="2152169" y="3248054"/>
            <a:ext cx="1841492" cy="3349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E4B3ED-88DF-CACD-C6C3-94939AA4124F}"/>
              </a:ext>
            </a:extLst>
          </p:cNvPr>
          <p:cNvCxnSpPr>
            <a:cxnSpLocks/>
          </p:cNvCxnSpPr>
          <p:nvPr/>
        </p:nvCxnSpPr>
        <p:spPr>
          <a:xfrm flipH="1">
            <a:off x="2152102" y="3248054"/>
            <a:ext cx="1786756" cy="264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4B4387C-F975-1C81-9D33-0087D2AC6D21}"/>
              </a:ext>
            </a:extLst>
          </p:cNvPr>
          <p:cNvCxnSpPr>
            <a:cxnSpLocks/>
          </p:cNvCxnSpPr>
          <p:nvPr/>
        </p:nvCxnSpPr>
        <p:spPr>
          <a:xfrm flipH="1" flipV="1">
            <a:off x="2136056" y="3053971"/>
            <a:ext cx="1802160" cy="1940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E1EDA7D-C398-DD1B-E80E-E1E90F0119B3}"/>
              </a:ext>
            </a:extLst>
          </p:cNvPr>
          <p:cNvCxnSpPr>
            <a:cxnSpLocks/>
          </p:cNvCxnSpPr>
          <p:nvPr/>
        </p:nvCxnSpPr>
        <p:spPr>
          <a:xfrm flipH="1" flipV="1">
            <a:off x="2097299" y="2829353"/>
            <a:ext cx="1840917" cy="418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425DDCC-F7FC-BC09-8223-24A06A039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214" y="1721262"/>
            <a:ext cx="5308654" cy="13078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06E58E-DDA8-4D95-7B24-E640403A0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802" y="4506707"/>
            <a:ext cx="5839519" cy="20277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63269F-B525-D719-759C-89B681E53B93}"/>
                  </a:ext>
                </a:extLst>
              </p:cNvPr>
              <p:cNvSpPr txBox="1"/>
              <p:nvPr/>
            </p:nvSpPr>
            <p:spPr>
              <a:xfrm>
                <a:off x="8828690" y="1214145"/>
                <a:ext cx="81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* [1]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ko-Kore-KR" altLang="en-US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63269F-B525-D719-759C-89B681E53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690" y="1214145"/>
                <a:ext cx="810158" cy="369332"/>
              </a:xfrm>
              <a:prstGeom prst="rect">
                <a:avLst/>
              </a:prstGeom>
              <a:blipFill>
                <a:blip r:embed="rId8"/>
                <a:stretch>
                  <a:fillRect l="-6250"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73E812-7086-5178-47AC-6733BD9F6B45}"/>
                  </a:ext>
                </a:extLst>
              </p:cNvPr>
              <p:cNvSpPr txBox="1"/>
              <p:nvPr/>
            </p:nvSpPr>
            <p:spPr>
              <a:xfrm>
                <a:off x="10142738" y="3353158"/>
                <a:ext cx="2816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dirty="0"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ore-KR" i="0" dirty="0">
                    <a:effectLst/>
                    <a:latin typeface="Arial" panose="020B0604020202020204" pitchFamily="34" charset="0"/>
                  </a:rPr>
                  <a:t>: 1</a:t>
                </a:r>
                <a:r>
                  <a:rPr lang="en-US" altLang="ko-Kore-KR" b="0" i="0" dirty="0">
                    <a:effectLst/>
                    <a:latin typeface="Arial" panose="020B0604020202020204" pitchFamily="34" charset="0"/>
                  </a:rPr>
                  <a:t>36000 )</a:t>
                </a:r>
                <a:endParaRPr lang="ko-Kore-KR" alt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73E812-7086-5178-47AC-6733BD9F6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738" y="3353158"/>
                <a:ext cx="2816400" cy="369332"/>
              </a:xfrm>
              <a:prstGeom prst="rect">
                <a:avLst/>
              </a:prstGeom>
              <a:blipFill>
                <a:blip r:embed="rId9"/>
                <a:stretch>
                  <a:fillRect l="-1794" t="-10000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058766B-4ECD-FF09-9C24-3F94A504DFD1}"/>
              </a:ext>
            </a:extLst>
          </p:cNvPr>
          <p:cNvSpPr txBox="1"/>
          <p:nvPr/>
        </p:nvSpPr>
        <p:spPr>
          <a:xfrm>
            <a:off x="9628465" y="1216813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: 17600 (11 x 1600)</a:t>
            </a:r>
            <a:endParaRPr kumimoji="1" lang="ko-Kore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332B8A-2CE3-5782-BD82-6A9DB0EFCF10}"/>
                  </a:ext>
                </a:extLst>
              </p:cNvPr>
              <p:cNvSpPr txBox="1"/>
              <p:nvPr/>
            </p:nvSpPr>
            <p:spPr>
              <a:xfrm>
                <a:off x="8646014" y="4729656"/>
                <a:ext cx="28764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Ours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ore-KR" b="1" dirty="0"/>
                  <a:t>: 4800 (1600 + 3200) </a:t>
                </a:r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r>
                  <a:rPr kumimoji="1" lang="en-US" altLang="ko-Kore-KR" dirty="0"/>
                  <a:t>plane setting: 320 x </a:t>
                </a:r>
                <a:r>
                  <a:rPr kumimoji="1" lang="en-US" altLang="ko-KR" dirty="0"/>
                  <a:t>5</a:t>
                </a:r>
                <a:r>
                  <a:rPr kumimoji="1" lang="en-US" altLang="ko-Kore-KR" dirty="0"/>
                  <a:t> = 1600</a:t>
                </a:r>
              </a:p>
              <a:p>
                <a:r>
                  <a:rPr kumimoji="1" lang="en-US" altLang="ko-Kore-KR" dirty="0"/>
                  <a:t>XOR: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X</a:t>
                </a:r>
                <a:r>
                  <a:rPr kumimoji="1" lang="ko-KR" altLang="en-US" dirty="0"/>
                  <a:t> </a:t>
                </a:r>
                <a:r>
                  <a:rPr kumimoji="1" lang="en-US" altLang="ko-Kore-KR" dirty="0"/>
                  <a:t>1600 = 3200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332B8A-2CE3-5782-BD82-6A9DB0EFC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014" y="4729656"/>
                <a:ext cx="2876428" cy="1200329"/>
              </a:xfrm>
              <a:prstGeom prst="rect">
                <a:avLst/>
              </a:prstGeom>
              <a:blipFill>
                <a:blip r:embed="rId10"/>
                <a:stretch>
                  <a:fillRect l="-1754" t="-2083" r="-877" b="-72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687EA0-72EF-1D6B-0326-817D80FF86D2}"/>
              </a:ext>
            </a:extLst>
          </p:cNvPr>
          <p:cNvSpPr/>
          <p:nvPr/>
        </p:nvSpPr>
        <p:spPr>
          <a:xfrm>
            <a:off x="2890345" y="5118538"/>
            <a:ext cx="304800" cy="2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AE0DAF-1DE0-9912-99EC-18EB2A6B6C69}"/>
              </a:ext>
            </a:extLst>
          </p:cNvPr>
          <p:cNvSpPr/>
          <p:nvPr/>
        </p:nvSpPr>
        <p:spPr>
          <a:xfrm>
            <a:off x="2969173" y="5428592"/>
            <a:ext cx="304800" cy="2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B79A7D-1FEF-894D-1CE3-43C9F0134C52}"/>
              </a:ext>
            </a:extLst>
          </p:cNvPr>
          <p:cNvSpPr txBox="1"/>
          <p:nvPr/>
        </p:nvSpPr>
        <p:spPr>
          <a:xfrm>
            <a:off x="2851506" y="50592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[1]</a:t>
            </a: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86CA9B-B9E7-4793-C5B8-B8A06F2E55E8}"/>
              </a:ext>
            </a:extLst>
          </p:cNvPr>
          <p:cNvSpPr txBox="1"/>
          <p:nvPr/>
        </p:nvSpPr>
        <p:spPr>
          <a:xfrm>
            <a:off x="2913479" y="534033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[2]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860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b="1" dirty="0"/>
                  <a:t>Rho</a:t>
                </a:r>
                <a:r>
                  <a:rPr kumimoji="1" lang="ko-KR" altLang="en-US" sz="3600" dirty="0"/>
                  <a:t> </a:t>
                </a:r>
                <a:r>
                  <a:rPr kumimoji="1" lang="en-US" altLang="ko-KR" sz="36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kumimoji="1" lang="en-US" altLang="ko-KR" sz="3600" dirty="0"/>
                  <a:t>)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  <a:blipFill>
                <a:blip r:embed="rId2"/>
                <a:stretch>
                  <a:fillRect l="-1674" t="-819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C0CBD5C0-A306-5481-F9AB-7192DED5D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49" y="1907954"/>
            <a:ext cx="9404604" cy="36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b="1" dirty="0"/>
                  <a:t>Pi</a:t>
                </a:r>
                <a:r>
                  <a:rPr kumimoji="1" lang="ko-KR" altLang="en-US" sz="3600" dirty="0"/>
                  <a:t> </a:t>
                </a:r>
                <a:r>
                  <a:rPr kumimoji="1" lang="en-US" altLang="ko-KR" sz="36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ko-KR" sz="3600" dirty="0"/>
                  <a:t>)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  <a:blipFill>
                <a:blip r:embed="rId2"/>
                <a:stretch>
                  <a:fillRect l="-1674" t="-819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90305AC-62E5-3C3B-CFC3-E1E99F28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1315210"/>
            <a:ext cx="7065818" cy="51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7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D4A94F-1DA1-DA11-6A9C-A8853251887D}"/>
              </a:ext>
            </a:extLst>
          </p:cNvPr>
          <p:cNvSpPr txBox="1"/>
          <p:nvPr/>
        </p:nvSpPr>
        <p:spPr>
          <a:xfrm>
            <a:off x="411920" y="1274564"/>
            <a:ext cx="6448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유일하게 </a:t>
            </a:r>
            <a:r>
              <a:rPr kumimoji="1" lang="en-US" altLang="ko-KR" sz="2400" b="1" dirty="0"/>
              <a:t>AND (Toffoli) </a:t>
            </a:r>
            <a:r>
              <a:rPr kumimoji="1" lang="ko-KR" altLang="en-US" sz="2400" b="1" dirty="0"/>
              <a:t>연산이 사용되는 부분</a:t>
            </a:r>
            <a:endParaRPr kumimoji="1" lang="en-US" altLang="ko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lvl="1"/>
            <a:endParaRPr kumimoji="1" lang="en-US" altLang="ko-Kore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b="1" dirty="0"/>
                  <a:t>Chi</a:t>
                </a:r>
                <a:r>
                  <a:rPr kumimoji="1" lang="ko-KR" altLang="en-US" sz="3600" dirty="0"/>
                  <a:t> </a:t>
                </a:r>
                <a:r>
                  <a:rPr kumimoji="1" lang="en-US" altLang="ko-KR" sz="36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kumimoji="1" lang="en-US" altLang="ko-KR" sz="3600" dirty="0"/>
                  <a:t>)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8F7E4A00-6226-3BCA-593C-63EBBE8A5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1920" y="207747"/>
                <a:ext cx="11368160" cy="762163"/>
              </a:xfrm>
              <a:blipFill>
                <a:blip r:embed="rId2"/>
                <a:stretch>
                  <a:fillRect l="-1674" t="-819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D678396-DB8A-6B42-DC6E-CCE8F61E5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85" y="1945082"/>
            <a:ext cx="2948681" cy="35192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BDD879-A36D-A904-E221-1ED4EC0B4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328" y="2474893"/>
            <a:ext cx="7617616" cy="23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70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452</Words>
  <Application>Microsoft Macintosh PowerPoint</Application>
  <PresentationFormat>와이드스크린</PresentationFormat>
  <Paragraphs>128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Cambria Math</vt:lpstr>
      <vt:lpstr>Office 테마</vt:lpstr>
      <vt:lpstr>Quantum Implementation of SHA3</vt:lpstr>
      <vt:lpstr>NIST Post-quantum Security</vt:lpstr>
      <vt:lpstr>SHA3 Quantum Implementation</vt:lpstr>
      <vt:lpstr>SHA3</vt:lpstr>
      <vt:lpstr>Theta (θ)</vt:lpstr>
      <vt:lpstr>Theta (θ)</vt:lpstr>
      <vt:lpstr>Rho (ρ)</vt:lpstr>
      <vt:lpstr>Pi (π)</vt:lpstr>
      <vt:lpstr>Chi (χ)</vt:lpstr>
      <vt:lpstr>Chi (χ)</vt:lpstr>
      <vt:lpstr>Chi (χ)</vt:lpstr>
      <vt:lpstr>Iota (ι) &amp; Performance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Optimized Implementation of SHA3 Quantum Circuit</dc:title>
  <dc:creator>장경배</dc:creator>
  <cp:lastModifiedBy>장경배</cp:lastModifiedBy>
  <cp:revision>11</cp:revision>
  <dcterms:created xsi:type="dcterms:W3CDTF">2023-09-10T10:42:07Z</dcterms:created>
  <dcterms:modified xsi:type="dcterms:W3CDTF">2023-09-10T13:44:40Z</dcterms:modified>
</cp:coreProperties>
</file>